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1"/>
  </p:notesMasterIdLst>
  <p:handoutMasterIdLst>
    <p:handoutMasterId r:id="rId22"/>
  </p:handoutMasterIdLst>
  <p:sldIdLst>
    <p:sldId id="2147482329" r:id="rId5"/>
    <p:sldId id="2147479625" r:id="rId6"/>
    <p:sldId id="2147482332" r:id="rId7"/>
    <p:sldId id="2147482334" r:id="rId8"/>
    <p:sldId id="2147482335" r:id="rId9"/>
    <p:sldId id="2147482336" r:id="rId10"/>
    <p:sldId id="331" r:id="rId11"/>
    <p:sldId id="2147482337" r:id="rId12"/>
    <p:sldId id="333" r:id="rId13"/>
    <p:sldId id="340" r:id="rId14"/>
    <p:sldId id="2147482338" r:id="rId15"/>
    <p:sldId id="2147482339" r:id="rId16"/>
    <p:sldId id="257" r:id="rId17"/>
    <p:sldId id="2147482340" r:id="rId18"/>
    <p:sldId id="2147482333" r:id="rId19"/>
    <p:sldId id="2147481902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E854C-F901-81CD-6644-D9BC30CC7E79}" v="4" dt="2025-03-05T08:56:59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0"/>
    <p:restoredTop sz="94786"/>
  </p:normalViewPr>
  <p:slideViewPr>
    <p:cSldViewPr snapToGrid="0">
      <p:cViewPr varScale="1">
        <p:scale>
          <a:sx n="100" d="100"/>
          <a:sy n="100" d="100"/>
        </p:scale>
        <p:origin x="1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3/14/25 4:12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3/14/25 4:12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3/14/25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3/14/25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3/14/25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8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EB311-BC9C-552E-E23F-5AF6E501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53D-0696-DC51-2088-9C834971B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FB8D6-C369-5369-A80F-0301CE3B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EDA8-6D0C-3C0D-2763-9DFDCC957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9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883A5-3982-4495-7B41-264C7BB8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D92F5-5A35-74C3-0811-E04E7239F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E69DC-6BE8-9C3F-8AA2-A9852493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4554-C004-38C5-5658-3FC8D7C7C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FED6-E6D7-48E4-A84E-42E311A45F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3/14/25 4:12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3/14/25 4:12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95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  <p:sldLayoutId id="214748560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kernel-memor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search/retrieval-augmented-generation-overview" TargetMode="External"/><Relationship Id="rId2" Type="http://schemas.openxmlformats.org/officeDocument/2006/relationships/hyperlink" Target="https://github.com/microsoft/kernel-memory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hyperlink" Target="https://www.youtube.com/live/maP9lgTOwmM?si=rNwZdrXGRUqlyyf_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1459526"/>
            <a:ext cx="6069387" cy="2031325"/>
          </a:xfrm>
        </p:spPr>
        <p:txBody>
          <a:bodyPr/>
          <a:lstStyle/>
          <a:p>
            <a:r>
              <a:rPr lang="en-US" sz="4400" dirty="0"/>
              <a:t>RAG </a:t>
            </a:r>
            <a:r>
              <a:rPr lang="en-US" sz="4400" dirty="0" err="1"/>
              <a:t>en</a:t>
            </a:r>
            <a:r>
              <a:rPr lang="en-US" sz="4400" dirty="0"/>
              <a:t> .NET con </a:t>
            </a:r>
            <a:r>
              <a:rPr lang="en-US" sz="4400" dirty="0" err="1"/>
              <a:t>KernelMemory</a:t>
            </a:r>
            <a:r>
              <a:rPr lang="en-US" sz="4400" dirty="0"/>
              <a:t>: From Zero to HERO</a:t>
            </a:r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cs typeface="Segoe UI"/>
              </a:rPr>
              <a:t>Luis Mañez</a:t>
            </a:r>
            <a:endParaRPr lang="en-US" sz="3200" dirty="0">
              <a:cs typeface="Segoe UI"/>
            </a:endParaRPr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DE79DE42-B256-8613-F92D-8EA76923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6491"/>
            <a:ext cx="10515600" cy="168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5AC25-B335-5518-4690-39A6FD29D561}"/>
              </a:ext>
            </a:extLst>
          </p:cNvPr>
          <p:cNvSpPr txBox="1"/>
          <p:nvPr/>
        </p:nvSpPr>
        <p:spPr>
          <a:xfrm>
            <a:off x="838200" y="1486099"/>
            <a:ext cx="1051560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RAG in .NET solutions made easy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Open-Source library: </a:t>
            </a:r>
            <a:r>
              <a:rPr lang="en-GB" sz="1400" dirty="0">
                <a:latin typeface="Montserrat" pitchFamily="2" charset="77"/>
                <a:hlinkClick r:id="rId3"/>
              </a:rPr>
              <a:t>https://github.com/microsoft/kernel-memory</a:t>
            </a:r>
            <a:endParaRPr lang="en-GB" sz="1400" dirty="0">
              <a:latin typeface="Montserrat" pitchFamily="2" charset="7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Integrated with Semantic Kernel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Works serverless or as an independent web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vector DBs (</a:t>
            </a:r>
            <a:r>
              <a:rPr lang="en-GB" sz="1400" i="1" dirty="0">
                <a:latin typeface="Montserrat" pitchFamily="2" charset="77"/>
              </a:rPr>
              <a:t>Azure AI Search, Redis, </a:t>
            </a:r>
            <a:r>
              <a:rPr lang="en-GB" sz="1400" i="1" dirty="0" err="1">
                <a:latin typeface="Montserrat" pitchFamily="2" charset="77"/>
              </a:rPr>
              <a:t>Qdrant</a:t>
            </a:r>
            <a:r>
              <a:rPr lang="en-GB" sz="1400" i="1" dirty="0">
                <a:latin typeface="Montserrat" pitchFamily="2" charset="77"/>
              </a:rPr>
              <a:t>, Postgres, </a:t>
            </a:r>
            <a:r>
              <a:rPr lang="en-GB" sz="1400" i="1" dirty="0" err="1">
                <a:latin typeface="Montserrat" pitchFamily="2" charset="77"/>
              </a:rPr>
              <a:t>MongoDb</a:t>
            </a:r>
            <a:r>
              <a:rPr lang="en-GB" sz="1400" dirty="0">
                <a:latin typeface="Montserrat" pitchFamily="2" charset="7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LLM Models (</a:t>
            </a:r>
            <a:r>
              <a:rPr lang="en-GB" sz="1400" i="1" dirty="0">
                <a:latin typeface="Montserrat" pitchFamily="2" charset="77"/>
              </a:rPr>
              <a:t>OpenAI, Azure OpenAI, Llama</a:t>
            </a:r>
            <a:r>
              <a:rPr lang="en-GB" sz="1400" dirty="0">
                <a:latin typeface="Montserrat" pitchFamily="2" charset="77"/>
              </a:rPr>
              <a:t>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F425F-71B0-A551-5CE0-399108A1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Memory</a:t>
            </a:r>
          </a:p>
        </p:txBody>
      </p:sp>
    </p:spTree>
    <p:extLst>
      <p:ext uri="{BB962C8B-B14F-4D97-AF65-F5344CB8AC3E}">
        <p14:creationId xmlns:p14="http://schemas.microsoft.com/office/powerpoint/2010/main" val="18559329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E900A-C036-A89D-F2CF-3867162B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69B4C-82E4-1638-F6F6-1401537A2F56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9FB190F-27D9-DBDD-CD80-A03DB52B26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60C1F-6CA9-1173-2CCF-55E72A3BC6B7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E8762BEE-DF9A-549F-033F-6DEE4C72319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1E7BCB21-B459-4950-2737-0A8175EF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A4C9559D-1E44-8DD9-C975-61C8B29E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577F16-7002-A37E-3DA9-16930E94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7ADFFB6-76B9-6948-3AFF-EA4F52C14E38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79BEE8-B0D9-0827-D79B-574E8BA465E3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3BD1A6-6BE3-F24E-5D95-24FB148CD0E5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DA2C1E-B4C5-EC9E-DE94-8F7A3781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ADA62F-4F92-5107-B3D4-42D8C24F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D040D2-FA66-C216-DD01-BD0DF1D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CADB17-E0A8-19F5-E935-D1580F3C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794365-927C-87C5-8E2F-7FD95E2E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7989B4-BC75-8E66-A7C6-724AB68F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C0381A-B1B7-2564-3A98-E233DC92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56BB5BC-844A-EC35-9BA8-F840F2ED271C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8A81D4-DD2A-A88E-6EDE-C7257F36D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A2EFBA5-873C-2E24-FBCE-E63C1DC8C222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E9BD68B-760F-5A10-0339-EB41739FD65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549D2D8-4A27-C1A9-F852-D12FAE14F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874918-3013-1251-9BFA-6CC62CABB48B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9E14-0CCA-0AE5-66EF-BA4AB2B9E0F3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081D7-78D1-CB8F-EE94-6CA06521E4CD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32CF65-73B6-2658-5606-8D3AF0511D2C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5A577E-18FD-AF11-F1C5-BD9C9CFD0233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2AE2DE-D519-F801-D04B-84FBD5F5657D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987FAA8-17B9-430F-5119-319755E395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67C0CF8C-07EA-DFBE-D642-713B1902CC11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05A690-E617-EA2F-47B1-645F257C76E7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3A0987-5971-42B5-E3EE-74E3027522D4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21CDA52-B94B-B83F-54A6-1DF4319480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065D279-6098-EECC-DD68-5219716335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824C821-90EB-F015-3B77-AAEF265E2E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54DB40-B5FE-1100-5290-E303BBCC21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9B8082-6B49-8BF5-5C8E-805F04F7D9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0436E8C-A42A-A83E-CE2A-579AE6E81C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1E0128-149A-86CD-307F-AAE4431FFA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D10A8CA-E246-E5AF-CDC7-CC7C28DD19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89AA-1E33-D378-AB67-839E5ED73D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8C7F694-A5EF-9C2F-07A8-AF228C1CC9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598ECC37-CF76-68AE-CA32-54F249FE20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C5C7D6A2-94AB-5575-8238-6E141AAD0A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6B50D88A-C3B3-D0A6-E5F3-E9B4210000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E3327AF-E854-9B0B-C8B6-0F1FC5A311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BE2A3D1-1273-5C52-A916-429D0E89C3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FA4DD4C-5AB5-5211-B644-42476D60142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C397F10-E990-80B4-DA3C-8CEE1FD696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F98CA34E-1CB5-C5BD-A7A7-9C01A784BEEE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BE53D07D-BCEF-CDD8-2C6A-0252CCB25A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33817246-4497-B399-087B-13874069D19F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6ED7E389-E93A-49F8-AEEB-C54B9CAD955B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13C2B97-E789-7CEC-9FDC-2DAD47575977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B32FAF1-52A1-335C-4081-36FE0EB0A77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143A82E-A2B6-7612-7C85-82E3C61057E3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876FFB71-D201-B714-491F-111F58C207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510A079-09CA-B6B3-7D6E-55C8FF83EA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1210B5C3-1B0D-F005-E58A-371913B4B4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3274A219-C4EA-DBCF-589A-E464BE3F70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A96093A3-1148-09A0-E196-9FABA20E8CA1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E6A268-9044-B76D-B8F5-3B647DB702D8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DF569AA-BC84-620A-31CC-35FBE59BA48D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ECB8CD18-15A4-37E5-DD1D-18FAB560C7E7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51B5EF9C-3591-2609-C90E-D919E6A175C7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543D0513-CD12-A6AC-960D-4721C9F81B84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1F40C3FD-B5E2-7977-B5F5-EDEF924C3F0E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76F708D3-F9C2-F998-B9B4-816403153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EADEA0E2-D550-2963-BAEB-2A26AE5081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CCF09329-3E6D-E42E-DD2B-898A1E83BB05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DC599375-E7F9-C88F-D2B7-58475FB1D6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FCB68DB3-E278-A7EF-E2F3-80C140B7CA9B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154194F-B713-7643-DA0A-14FC54F2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F59923DA-A580-F1B2-B780-F0EF31D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025F4CF9-A209-3195-7B84-E286BE02F712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E284BF6D-B9A0-3734-0BD1-AAA1E730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AEDE267-1DC3-BCC7-8293-C37AAD6E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CB5C8E5-E9C0-4161-C307-C6C0CE42E303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8DD96A1A-E350-FFE5-35E9-D47CCEB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D83EB3C5-4CC4-C7EB-1A82-17F4C843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06DDBB6B-BD27-3CDB-A26D-01F0C794183C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2E158746-EA29-3596-9D4D-65F1CE62F9DD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9C16CAAF-AEF6-CC5E-3B5F-07DFC1E114C8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35DD0E6E-2016-F30F-F342-5FB1D4DA6C41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FBF7CBB0-2847-162F-7F31-D848A5ED6DCB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38FAD8BC-B739-3805-E9F7-82E36D50DD8D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3FBDBFBE-2FB6-327A-4366-980490F8AB80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6B0D4631-4F42-5B1C-58B8-26AEC887DD56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2FD6834F-B2EB-01B7-018E-CB71747AB7D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34650C27-07F2-9C10-AD9F-77E82CD22BB5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51D151B-F135-EA25-4B4C-9375226E8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2C26CB25-B6CB-3569-157E-78D08610F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20C74523-AB2B-1A59-7268-E3455280D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B5BB7873-16C4-7249-641F-67073AA1423E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6AB1F4C-63DB-1891-5D24-B2200149EE7B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8E8CE138-5E93-7C58-8454-8AF75B1D9D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DFAE5DB6-A2F1-6590-1E57-77AEDCFD8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091615CE-F324-1B04-6BB8-B25CEDC02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6E3D9A0-D571-460A-2074-B1B17F468F54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15998FED-0EC5-9EC1-0CC2-6751150E2F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29F0BE0C-CBD0-883E-8D38-D2A7EF2CB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F765256-C145-CF56-13CA-48C64BC0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EC28EC6-58D2-CF7C-4984-8741D9C4E37B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D628D0E-F3F2-91A6-9E69-0FF7D814911F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B08515D7-2201-01DA-83CF-A10D3118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99F5D85-59A6-77A3-FA91-BFB4B8C7AC93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F90FA994-62C3-61B8-990C-67C563E632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A5CDBA4B-9228-1384-4C29-5DD0179330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84272B98-AAF8-D624-E1DB-11CEBBF95D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D76957F7-C5C8-7DA7-17BD-225165F9297A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431840EA-B30C-9750-045F-EE5F7F2598BB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94E68DB0-3A00-158F-B9A1-F1779C2E9E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995C13-4D01-3E69-F919-458D1435D4CA}"/>
              </a:ext>
            </a:extLst>
          </p:cNvPr>
          <p:cNvGrpSpPr/>
          <p:nvPr/>
        </p:nvGrpSpPr>
        <p:grpSpPr>
          <a:xfrm>
            <a:off x="2538967" y="2198857"/>
            <a:ext cx="9342778" cy="838351"/>
            <a:chOff x="2538967" y="2198857"/>
            <a:chExt cx="9342778" cy="8383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38FD35-D3E7-5B79-F3F1-750C095B99C3}"/>
                </a:ext>
              </a:extLst>
            </p:cNvPr>
            <p:cNvSpPr/>
            <p:nvPr/>
          </p:nvSpPr>
          <p:spPr bwMode="auto">
            <a:xfrm>
              <a:off x="2553660" y="2198857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A010E1-F636-DAE3-4940-5A4CBC83F41E}"/>
                </a:ext>
              </a:extLst>
            </p:cNvPr>
            <p:cNvSpPr txBox="1"/>
            <p:nvPr/>
          </p:nvSpPr>
          <p:spPr>
            <a:xfrm>
              <a:off x="2538967" y="2483597"/>
              <a:ext cx="9342778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sz="16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sz="16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sz="16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sz="1600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ImportDocumentAsync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"Data/</a:t>
              </a:r>
              <a:r>
                <a:rPr lang="en-GB" sz="16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expenses.xlsx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6598F-5B52-015E-AFE9-B1818D23B16D}"/>
              </a:ext>
            </a:extLst>
          </p:cNvPr>
          <p:cNvGrpSpPr/>
          <p:nvPr/>
        </p:nvGrpSpPr>
        <p:grpSpPr>
          <a:xfrm>
            <a:off x="2528882" y="4793456"/>
            <a:ext cx="9323624" cy="838351"/>
            <a:chOff x="2528882" y="4793456"/>
            <a:chExt cx="9323624" cy="8383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4FD04-395E-E778-9B10-58D7288B5191}"/>
                </a:ext>
              </a:extLst>
            </p:cNvPr>
            <p:cNvSpPr/>
            <p:nvPr/>
          </p:nvSpPr>
          <p:spPr bwMode="auto">
            <a:xfrm>
              <a:off x="2528882" y="4793456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2F87-BBFF-2BC9-99AD-470401A1586F}"/>
                </a:ext>
              </a:extLst>
            </p:cNvPr>
            <p:cNvSpPr txBox="1"/>
            <p:nvPr/>
          </p:nvSpPr>
          <p:spPr>
            <a:xfrm>
              <a:off x="2528882" y="5087585"/>
              <a:ext cx="9323624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b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var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answer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=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AskAsync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query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AB98E089-7625-8785-3072-CC2ACF3F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15259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0" y="0"/>
            <a:ext cx="5669280" cy="6858000"/>
          </a:xfrm>
        </p:spPr>
        <p:txBody>
          <a:bodyPr/>
          <a:lstStyle/>
          <a:p>
            <a:r>
              <a:rPr lang="en-US" sz="5400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35433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289D-06D9-4544-1444-89553E28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5DE6EE5-DCB6-89DC-8EF1-E990EFCF1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F3BF307C-7996-29DA-1D02-4224502E2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0" y="-13548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3D4DE1-4F0C-50E7-6F24-78A61F3E7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3175" y="3000375"/>
            <a:ext cx="12195175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https://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github.com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luismanez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/global-ai-barcelona-2025</a:t>
            </a:r>
            <a:endParaRPr lang="en-CA" sz="3200" b="1" dirty="0">
              <a:solidFill>
                <a:srgbClr val="8CADC6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168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3.7037E-6 L 2.08333E-7 0.0196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BA6C-4DC1-E068-473C-92C5A252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86D19-6924-6456-5623-91AB5D195095}"/>
              </a:ext>
            </a:extLst>
          </p:cNvPr>
          <p:cNvSpPr txBox="1"/>
          <p:nvPr/>
        </p:nvSpPr>
        <p:spPr>
          <a:xfrm>
            <a:off x="588263" y="1741613"/>
            <a:ext cx="11365844" cy="3199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GB" u="sng" dirty="0"/>
              <a:t>https://github.com/luismanez/collabdays-madrid-2024</a:t>
            </a:r>
          </a:p>
          <a:p>
            <a:pPr>
              <a:lnSpc>
                <a:spcPct val="300000"/>
              </a:lnSpc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https://github.com/microsoft/kernel-memory</a:t>
            </a:r>
            <a:endParaRPr lang="en-GB" dirty="0"/>
          </a:p>
          <a:p>
            <a:pPr>
              <a:lnSpc>
                <a:spcPct val="300000"/>
              </a:lnSpc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https://learn.microsoft.com/en-us/azure/search/retrieval-augmented-generation-overview</a:t>
            </a:r>
            <a:endParaRPr lang="en-GB" dirty="0"/>
          </a:p>
          <a:p>
            <a:pPr>
              <a:lnSpc>
                <a:spcPct val="300000"/>
              </a:lnSpc>
            </a:pP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https://www.youtube.com/live/maP9lgTOwmM?si=rNwZdrXGRUqlyyf_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7BF7F-774D-F59A-31BD-EC73213E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490" y="490653"/>
            <a:ext cx="553998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315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701615" y="3049542"/>
            <a:ext cx="2788771" cy="75891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sym typeface="Rubik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black jacket&#10;&#10;Description automatically generated">
            <a:extLst>
              <a:ext uri="{FF2B5EF4-FFF2-40B4-BE49-F238E27FC236}">
                <a16:creationId xmlns:a16="http://schemas.microsoft.com/office/drawing/2014/main" id="{A96D2F4D-D2E8-23C4-6A86-B33BBEC24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7" b="72026"/>
          <a:stretch/>
        </p:blipFill>
        <p:spPr>
          <a:xfrm>
            <a:off x="6058277" y="2569084"/>
            <a:ext cx="1714254" cy="171983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563" y="2080883"/>
            <a:ext cx="4346615" cy="2462213"/>
          </a:xfrm>
        </p:spPr>
        <p:txBody>
          <a:bodyPr/>
          <a:lstStyle/>
          <a:p>
            <a:r>
              <a:rPr lang="en-US" dirty="0">
                <a:latin typeface="+mj-lt"/>
              </a:rPr>
              <a:t>RAG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.NET con </a:t>
            </a:r>
            <a:r>
              <a:rPr lang="en-US" dirty="0" err="1">
                <a:latin typeface="+mj-lt"/>
              </a:rPr>
              <a:t>KernelMemory</a:t>
            </a:r>
            <a:r>
              <a:rPr lang="en-US" dirty="0">
                <a:latin typeface="+mj-lt"/>
              </a:rPr>
              <a:t>: From Zero to HERO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8B48EF-E537-0EB3-0803-48F61A960191}"/>
              </a:ext>
            </a:extLst>
          </p:cNvPr>
          <p:cNvGrpSpPr/>
          <p:nvPr/>
        </p:nvGrpSpPr>
        <p:grpSpPr>
          <a:xfrm>
            <a:off x="8193031" y="2942658"/>
            <a:ext cx="3179819" cy="972685"/>
            <a:chOff x="7837488" y="636335"/>
            <a:chExt cx="5380017" cy="9726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881DB-6418-0338-47DD-CD829A561492}"/>
                </a:ext>
              </a:extLst>
            </p:cNvPr>
            <p:cNvSpPr txBox="1"/>
            <p:nvPr/>
          </p:nvSpPr>
          <p:spPr>
            <a:xfrm>
              <a:off x="7837488" y="636335"/>
              <a:ext cx="3299274" cy="369332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defRPr/>
              </a:pPr>
              <a:r>
                <a:rPr lang="en-US" dirty="0">
                  <a:solidFill>
                    <a:srgbClr val="D6522B"/>
                  </a:solidFill>
                </a:rPr>
                <a:t>Luis Mañez</a:t>
              </a:r>
              <a:endParaRPr lang="en-US" dirty="0">
                <a:solidFill>
                  <a:srgbClr val="D6522B"/>
                </a:solidFill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6A4B9-6906-ED08-53B1-6798968970D3}"/>
                </a:ext>
              </a:extLst>
            </p:cNvPr>
            <p:cNvSpPr txBox="1"/>
            <p:nvPr/>
          </p:nvSpPr>
          <p:spPr>
            <a:xfrm>
              <a:off x="7837488" y="1116577"/>
              <a:ext cx="5380017" cy="492443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32449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strike="sngStrike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Chief Architect</a:t>
              </a:r>
              <a:r>
                <a:rPr lang="en-US" sz="18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 - Developer</a:t>
              </a:r>
              <a:br>
                <a:rPr kumimoji="0" lang="en-US" sz="18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noProof="0" dirty="0">
                  <a:ln>
                    <a:noFill/>
                  </a:ln>
                  <a:solidFill>
                    <a:srgbClr val="D6522B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ClearPeople LTD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6522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2" name="Picture 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4F114152-E10E-7FE8-0E0E-BAB3F9D6D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93" y="4665451"/>
            <a:ext cx="755276" cy="11958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1AD756-BAE0-DDE1-9130-FFE13592F0A4}"/>
              </a:ext>
            </a:extLst>
          </p:cNvPr>
          <p:cNvGrpSpPr/>
          <p:nvPr/>
        </p:nvGrpSpPr>
        <p:grpSpPr>
          <a:xfrm>
            <a:off x="8193031" y="4594537"/>
            <a:ext cx="2704549" cy="1336091"/>
            <a:chOff x="5256110" y="3342330"/>
            <a:chExt cx="2704549" cy="1336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868657-C83B-C943-A351-32A93B692C2E}"/>
                </a:ext>
              </a:extLst>
            </p:cNvPr>
            <p:cNvSpPr txBox="1"/>
            <p:nvPr/>
          </p:nvSpPr>
          <p:spPr>
            <a:xfrm>
              <a:off x="5688110" y="3435220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317974-EC48-8084-823F-AAF84DF3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474DC5-EBA1-F490-9812-8E82030C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342330"/>
              <a:ext cx="432000" cy="43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0DBC55-19EB-3742-048E-430E18393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EBE6E-7956-91E6-D798-252F84335181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190C46-F04E-00B8-CCA7-85D0EDA710C7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23 L -3.75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CEDF-51FC-6087-0AD4-1B349ADE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RAG or not To RAG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08677-3757-AD2E-7486-A28D6B02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74" y="1719141"/>
            <a:ext cx="5956852" cy="454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30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38B2-20C6-7EC4-01F1-045C7E7C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Fine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A5AD3-79B1-1436-602A-0DFF38DBC3FD}"/>
              </a:ext>
            </a:extLst>
          </p:cNvPr>
          <p:cNvSpPr txBox="1"/>
          <p:nvPr/>
        </p:nvSpPr>
        <p:spPr>
          <a:xfrm>
            <a:off x="588262" y="1530793"/>
            <a:ext cx="11018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HanziPen SC" panose="03000300000000000000" pitchFamily="66" charset="-122"/>
                <a:ea typeface="HanziPen SC" panose="03000300000000000000" pitchFamily="66" charset="-122"/>
              </a:rPr>
              <a:t>Fine-tuning is the process of teaching an AI model to improve its responses by training it on specialized examples. It helps the model learn specific language, tone, or patterns for a particular industry or use case, making its answers more accurate and relevant.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78774-57AC-79CF-6D3C-F6B89ACD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45" y="2629762"/>
            <a:ext cx="5539509" cy="39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64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B964-1FB0-9E12-F8EE-0370E185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974-283F-AEBD-6CA0-A876EBC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about Fine Tuning</a:t>
            </a:r>
          </a:p>
        </p:txBody>
      </p:sp>
      <p:pic>
        <p:nvPicPr>
          <p:cNvPr id="3074" name="Picture 2" descr="The Story of Daily Fantasy's Burning Money GIF | The Action Network">
            <a:extLst>
              <a:ext uri="{FF2B5EF4-FFF2-40B4-BE49-F238E27FC236}">
                <a16:creationId xmlns:a16="http://schemas.microsoft.com/office/drawing/2014/main" id="{1D9D717F-EF70-C39B-68FD-A3BC381C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1276" y="1435100"/>
            <a:ext cx="6364685" cy="48339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76877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9CAB-37F3-3317-CF9D-008AFBF08BB2}"/>
              </a:ext>
            </a:extLst>
          </p:cNvPr>
          <p:cNvSpPr/>
          <p:nvPr/>
        </p:nvSpPr>
        <p:spPr>
          <a:xfrm>
            <a:off x="8739808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5BD0-022D-EE48-8E0B-E77C5C2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Retrieval – Augmented - Generation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A7DF2D-F288-4640-204B-74A03CA2649E}"/>
              </a:ext>
            </a:extLst>
          </p:cNvPr>
          <p:cNvSpPr/>
          <p:nvPr/>
        </p:nvSpPr>
        <p:spPr>
          <a:xfrm>
            <a:off x="1007166" y="2395331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A20E5-3A1B-30D9-29ED-6FCDBED9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2838727"/>
            <a:ext cx="635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19D83-B81D-F191-D3E3-1B46DC0D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3732696"/>
            <a:ext cx="6350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69A5E-05F3-F983-F691-DC9C27BCAC98}"/>
              </a:ext>
            </a:extLst>
          </p:cNvPr>
          <p:cNvSpPr txBox="1"/>
          <p:nvPr/>
        </p:nvSpPr>
        <p:spPr>
          <a:xfrm>
            <a:off x="1653209" y="3033116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4449-1B4B-83A3-B36B-46F2B1CB2EA2}"/>
              </a:ext>
            </a:extLst>
          </p:cNvPr>
          <p:cNvSpPr txBox="1"/>
          <p:nvPr/>
        </p:nvSpPr>
        <p:spPr>
          <a:xfrm>
            <a:off x="1653208" y="392708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53EDE-0295-624F-41BA-CCA0DBBE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6" y="4621683"/>
            <a:ext cx="6350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0E7B9-0AD0-32E3-9863-95FF55CEC68D}"/>
              </a:ext>
            </a:extLst>
          </p:cNvPr>
          <p:cNvSpPr txBox="1"/>
          <p:nvPr/>
        </p:nvSpPr>
        <p:spPr>
          <a:xfrm>
            <a:off x="1653207" y="481816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Arkham Service order 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FC2308-26FC-783F-8284-0BCFFADD141E}"/>
              </a:ext>
            </a:extLst>
          </p:cNvPr>
          <p:cNvSpPr/>
          <p:nvPr/>
        </p:nvSpPr>
        <p:spPr>
          <a:xfrm>
            <a:off x="4916557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40675-B741-82EE-3392-00C3F007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98" y="2944187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B13A5-3980-5218-E620-47C599AC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44" y="2944187"/>
            <a:ext cx="635000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C69AF1-5A56-5667-B17D-8585B546CB9F}"/>
              </a:ext>
            </a:extLst>
          </p:cNvPr>
          <p:cNvSpPr txBox="1"/>
          <p:nvPr/>
        </p:nvSpPr>
        <p:spPr>
          <a:xfrm>
            <a:off x="5050735" y="3891530"/>
            <a:ext cx="2176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I'm creating a service order for our customer Contoso. Based in previous projects with them, what legal clauses should I include?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3908E-2717-E631-2929-486B16F65400}"/>
              </a:ext>
            </a:extLst>
          </p:cNvPr>
          <p:cNvSpPr txBox="1"/>
          <p:nvPr/>
        </p:nvSpPr>
        <p:spPr>
          <a:xfrm>
            <a:off x="4916557" y="2616221"/>
            <a:ext cx="244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Montserrat" pitchFamily="2" charset="77"/>
              </a:rPr>
              <a:t>Context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2E566AD-AF0A-1CE0-87FA-86FFA2995DC1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5744913" y="3497372"/>
            <a:ext cx="312343" cy="475972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3587C0D-3215-2A95-195A-DA05B4B7859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6220886" y="3497371"/>
            <a:ext cx="312343" cy="475974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97C462-C165-3D95-5DA3-B99B601F2C7E}"/>
              </a:ext>
            </a:extLst>
          </p:cNvPr>
          <p:cNvSpPr txBox="1"/>
          <p:nvPr/>
        </p:nvSpPr>
        <p:spPr>
          <a:xfrm>
            <a:off x="8873986" y="2739331"/>
            <a:ext cx="21766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Based on previous service orders with Contoso you should add the following legal clauses:</a:t>
            </a:r>
          </a:p>
          <a:p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Scope of Work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Payment Terms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Delivery Schedule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9384A0-DC52-B271-5B95-3B4389015B0B}"/>
              </a:ext>
            </a:extLst>
          </p:cNvPr>
          <p:cNvSpPr/>
          <p:nvPr/>
        </p:nvSpPr>
        <p:spPr>
          <a:xfrm>
            <a:off x="3601279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4435F3-9A7F-67F2-2591-1C830271A488}"/>
              </a:ext>
            </a:extLst>
          </p:cNvPr>
          <p:cNvSpPr/>
          <p:nvPr/>
        </p:nvSpPr>
        <p:spPr>
          <a:xfrm>
            <a:off x="7533032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D6A22A-E393-572B-D7F4-24E97986D9FA}"/>
              </a:ext>
            </a:extLst>
          </p:cNvPr>
          <p:cNvSpPr txBox="1"/>
          <p:nvPr/>
        </p:nvSpPr>
        <p:spPr>
          <a:xfrm>
            <a:off x="1007166" y="1990924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Retrieval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C152FE-725C-2B08-18A1-46AFEAD803AA}"/>
              </a:ext>
            </a:extLst>
          </p:cNvPr>
          <p:cNvSpPr txBox="1"/>
          <p:nvPr/>
        </p:nvSpPr>
        <p:spPr>
          <a:xfrm>
            <a:off x="4916557" y="198565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Augmented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7E875-1FE4-0EE6-18CA-974F0EB2F527}"/>
              </a:ext>
            </a:extLst>
          </p:cNvPr>
          <p:cNvSpPr txBox="1"/>
          <p:nvPr/>
        </p:nvSpPr>
        <p:spPr>
          <a:xfrm>
            <a:off x="8739808" y="199522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lang="en-GB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0463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814B-78BF-AE66-D395-A8BC33D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</a:p>
        </p:txBody>
      </p:sp>
      <p:pic>
        <p:nvPicPr>
          <p:cNvPr id="1026" name="Picture 2" descr="What are Vector Embeddings? - Revolutionize Your Search Experience ...">
            <a:extLst>
              <a:ext uri="{FF2B5EF4-FFF2-40B4-BE49-F238E27FC236}">
                <a16:creationId xmlns:a16="http://schemas.microsoft.com/office/drawing/2014/main" id="{BE87405F-FE2F-C295-B66F-A6BD002C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24596"/>
            <a:ext cx="11119580" cy="5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567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DED4C7-DD6F-82AE-E143-6957ED94B36F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1A7F66E-A1A6-BCC6-B3C0-EFF33FBBC4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730F-084D-C939-08E3-3CCBE10A4B93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66EC0066-ED78-658F-71C5-6E35A956B1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52321FED-A73B-0E50-9B5B-C1170B6E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94D32E09-A3B7-EB9E-46DB-7295CEF8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64F721-78B3-3A0F-5D79-135EB0E7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229033-D6EB-428F-02F3-ED346D891A7A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2E760A-FEC6-F669-23E7-3530EC2ECC95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B26FB4-AEE9-72E4-05EB-8083A54CD69C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CF2DC1-F49A-D9C0-9F46-8BB37F33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7C15DE-AA7B-06CF-6DFA-48E015DF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2D838-F361-CFA6-1D49-B075AEC8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BE94B-BCFC-D598-EED9-35D19D3D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B02547-ECD3-C84F-60FC-1EE9B335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19F885-8937-AC95-A3EE-18641BC1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1F59570-F101-7F1B-03A9-A426A400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4C8A675-0571-E0A8-3B9C-8977DBE6DC26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B33BD-2892-F994-F48F-8A9F9AA3A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59EE471-683C-1F27-DF11-21B7B8598939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FD800B-984D-BBB4-A346-5787180AB4A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BDEAC77-3097-BBD9-D6C0-BC834F03B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1E661EA-7C01-36C4-ABF4-2CF0936E9EE6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820BCF-95DC-1616-8E70-7269A5287960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7782B-6C3B-0327-178E-E83FAD44D506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E3186-229D-CD4C-6345-E0199954A48D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042E7-9681-2A74-97E7-11501BA7A99B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C6CDED-7FF2-F8CC-47E4-08824139659B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4E8BADA-D988-FF2F-A0EF-0C3A42FAAF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24DD1470-116F-C98C-3A51-AD485433E7A6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A935A-A814-CAB6-4FCC-F102A7731AF8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718F15-6C38-D00B-BC4F-8E35DDDCDF02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5D791F3-414A-914D-04DE-016BC5F0D3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29C6F5-3BBB-F5B4-3501-1B281D9E2E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BF465D-048A-E6A9-D457-6BD6B8956C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6ECC53D-8FDC-7FA0-A716-9579352618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47B1415-B639-F6CA-CF3F-562436BC6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C65682-4F3B-339C-B5CB-D67F6B9B61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F947FCF-7506-471B-0B6C-4316926134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B2FB68E-2EA8-7503-6D99-2C3FA3C420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F613B0-EA89-3A7B-69F9-BF0620BA70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02F8653-0D7D-C647-BFF4-AC26775EE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992D746-90BE-A14A-88B3-44E5154297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305B3F46-DBCF-F561-6F91-52210A1EAB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6BABDC-5E90-DEC2-0553-3159A64270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6C5C2B80-DCBD-37D5-AF53-BE11CC1AC4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5F9AA6A-4CAC-4CA2-75FF-9224810774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A13A843-0C91-0AE3-BD94-D2469F9E02F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E5E1991-1D72-538B-67D4-1567A140A4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4FA5BE52-9AF6-C19E-239D-125F00823BEA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727F3B74-C3AA-095C-A181-FF66F7AFB9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0F8F7F76-11D8-EC96-F6B3-81844DEC0184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D23F134-2FCC-3D1D-2FF1-0F40C47B6403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CD91BC1-D84D-03DA-B1BB-6856193A8B26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395FF22-E39F-3ACD-6813-6080ED525C0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F9A6D9BF-8160-14CD-B986-DF735B924C04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0F25561-14F4-312C-B005-59A50CC7AC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43CBB078-4474-7475-56E7-5A10E512AC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C6A54111-7A7D-829B-8FC3-41AE6CC7DC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72B8238E-2DD1-9AE6-F070-FCFE9F3026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DF53DF03-CAC0-5B65-0379-836D71EE94A0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FD9B363-FC3D-EED0-918B-AC94A233BE2E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43DFC4E-143C-C4DF-EF39-48385F694CA7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BEFFEACE-29EE-C4EA-A35D-5FCC937BE958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2A6FF9F-AB45-144E-E970-399F2D981340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FEFA28E3-EB22-864A-C423-B58FE797CED3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7875D44-46A5-037E-6B83-A237E4293509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1D7C2D9-DA74-7B30-C463-38D4C48897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1C295611-625B-6507-BEA5-A8A175780BA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B8A9BE5B-62F8-E8F5-CAC0-9F66BBB5E81C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54A95EAD-2CC7-631A-E7F1-7737F87964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AE30DCF-6E41-5065-0A9E-C953A4A3E748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327A7C8-58EE-67DB-726B-9F968198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60F6819E-6BAD-9A43-6841-1ABEFEAA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9F94D3FB-A750-C571-816C-71B094193FAE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FDF5F3AF-96C1-2483-EFB3-9CAECF0B6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3E90F00-F477-6B66-F914-0AA90C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321AAAF-547C-996D-023A-4507399BA57D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451C1F40-874B-027B-43ED-0BE1CB75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B3E687A7-D9A5-6576-FDBC-22F123E5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638922E8-6365-8094-09BD-9105AFE679A4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EA9D292E-C054-1636-2E6A-F58CA224B2BB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5378948C-88A0-86A7-C457-FD1D2335727F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B25AAB39-6FD5-2431-D537-41CF5F648A6D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E9E0A591-A87D-1DCD-91B1-2F4EB628A782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45BCE3-3BD5-DA28-B491-D358B651D3D1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B5CBB497-C937-1263-2AA8-E346D7062772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893FB7FF-65A8-AF2A-7BC6-56B220F6CA8D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921476C2-73E3-BC16-BE55-CA7DA9760EC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32FA0A1-8E90-09B4-11D6-9406FB231AF7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1358116-BBAC-7C3A-692B-E5FB8D4CBB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E0EA45E9-56A3-4363-8DE9-659D9FA8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FBC0A7C5-C501-CB4B-13CD-32BD794D3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100998DC-40A4-778B-9891-33CBB4EC9EBC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30ACC0FA-A99A-761B-76DB-F91F447CB4EA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EA068D6-0641-FE5B-0463-A2439EDE1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21B899C4-09F6-39EF-6453-C8AB24F87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76E60ADC-891B-0C43-4EB4-D5DF125AA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3350B2A-25C2-8052-E686-06AD1ECAA623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D83E533A-DFF2-444B-89B8-F83E0860E8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09CFCA74-A28F-C43C-AB8B-4691A182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26C7001-78F2-3F7F-CCC6-90AC53A9F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421D9492-784F-6345-641C-33AF7440FCF4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22D4ADC-DAA4-0EF7-7AB7-B5FD6249985E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03BE5073-A76A-933B-0CDB-536E93A8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7BF85F25-3E31-C4B7-F1ED-9D53F186F46B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0FACBB19-3394-C83F-7CD7-31826BC642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38E694C9-2C60-50CC-367C-CDA9E72306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24048379-3B6B-B1B0-9474-6311CA92D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B641D91D-3D64-ED04-7C4B-E5387BC8F36C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9CFF127B-96DB-5895-520D-F93BD921B415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44E70114-FC51-6D87-9E3B-ED07497E89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613DCB83-28A9-58DB-A9D7-8DD75562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539655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a8a70cf7-9110-44f4-b9e3-de58eb8448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62966C-D5BB-4F6F-A187-118ABF7816FF}">
  <ds:schemaRefs>
    <ds:schemaRef ds:uri="4b8daba7-7726-4c34-9cdd-54c5aec2096d"/>
    <ds:schemaRef ds:uri="a8a70cf7-9110-44f4-b9e3-de58eb8448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720</TotalTime>
  <Words>673</Words>
  <Application>Microsoft Macintosh PowerPoint</Application>
  <PresentationFormat>Widescreen</PresentationFormat>
  <Paragraphs>123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HanziPen SC</vt:lpstr>
      <vt:lpstr>Arial</vt:lpstr>
      <vt:lpstr>Bradley Hand</vt:lpstr>
      <vt:lpstr>Consolas</vt:lpstr>
      <vt:lpstr>Menlo</vt:lpstr>
      <vt:lpstr>Montserrat</vt:lpstr>
      <vt:lpstr>Montserrat SemiBold</vt:lpstr>
      <vt:lpstr>Segoe Sans Display Semibold</vt:lpstr>
      <vt:lpstr>Segoe UI</vt:lpstr>
      <vt:lpstr>Segoe UI Semibold</vt:lpstr>
      <vt:lpstr>Segoe UI Variable Display Semibold</vt:lpstr>
      <vt:lpstr>Wingdings</vt:lpstr>
      <vt:lpstr>Microsoft AI Tour 16:9 Template Dark</vt:lpstr>
      <vt:lpstr>RAG en .NET con KernelMemory: From Zero to HERO</vt:lpstr>
      <vt:lpstr>RAG en .NET con KernelMemory: From Zero to HERO</vt:lpstr>
      <vt:lpstr>PowerPoint Presentation</vt:lpstr>
      <vt:lpstr>To RAG or not To RAG</vt:lpstr>
      <vt:lpstr>What about Fine Tuning</vt:lpstr>
      <vt:lpstr>What about Fine Tuning</vt:lpstr>
      <vt:lpstr>Retrieval – Augmented - Generation</vt:lpstr>
      <vt:lpstr>Embeddings</vt:lpstr>
      <vt:lpstr>RAG Deep Dive</vt:lpstr>
      <vt:lpstr>Kernel Memory</vt:lpstr>
      <vt:lpstr>RAG Deep Dive</vt:lpstr>
      <vt:lpstr>Show me the code !!</vt:lpstr>
      <vt:lpstr>https://github.com/luismanez/global-ai-barcelona-2025</vt:lpstr>
      <vt:lpstr>More resources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Luis Mañez</cp:lastModifiedBy>
  <cp:revision>22</cp:revision>
  <cp:lastPrinted>2023-02-15T20:48:24Z</cp:lastPrinted>
  <dcterms:created xsi:type="dcterms:W3CDTF">2024-07-16T12:54:39Z</dcterms:created>
  <dcterms:modified xsi:type="dcterms:W3CDTF">2025-03-14T22:10:40Z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  <property fmtid="{D5CDD505-2E9C-101B-9397-08002B2CF9AE}" pid="26" name="MSIP_Label_3e575051-ae9c-4f9b-beed-77532f7cfdad_Enabled">
    <vt:lpwstr>true</vt:lpwstr>
  </property>
  <property fmtid="{D5CDD505-2E9C-101B-9397-08002B2CF9AE}" pid="27" name="MSIP_Label_3e575051-ae9c-4f9b-beed-77532f7cfdad_SetDate">
    <vt:lpwstr>2025-03-06T07:33:03Z</vt:lpwstr>
  </property>
  <property fmtid="{D5CDD505-2E9C-101B-9397-08002B2CF9AE}" pid="28" name="MSIP_Label_3e575051-ae9c-4f9b-beed-77532f7cfdad_Method">
    <vt:lpwstr>Privileged</vt:lpwstr>
  </property>
  <property fmtid="{D5CDD505-2E9C-101B-9397-08002B2CF9AE}" pid="29" name="MSIP_Label_3e575051-ae9c-4f9b-beed-77532f7cfdad_Name">
    <vt:lpwstr>PERSONAL USE</vt:lpwstr>
  </property>
  <property fmtid="{D5CDD505-2E9C-101B-9397-08002B2CF9AE}" pid="30" name="MSIP_Label_3e575051-ae9c-4f9b-beed-77532f7cfdad_SiteId">
    <vt:lpwstr>ba4bb771-3da5-4ca3-ae29-bcf2d5763624</vt:lpwstr>
  </property>
  <property fmtid="{D5CDD505-2E9C-101B-9397-08002B2CF9AE}" pid="31" name="MSIP_Label_3e575051-ae9c-4f9b-beed-77532f7cfdad_ActionId">
    <vt:lpwstr>8a1b2cc4-8435-49d5-bec9-c24720591733</vt:lpwstr>
  </property>
  <property fmtid="{D5CDD505-2E9C-101B-9397-08002B2CF9AE}" pid="32" name="MSIP_Label_3e575051-ae9c-4f9b-beed-77532f7cfdad_ContentBits">
    <vt:lpwstr>0</vt:lpwstr>
  </property>
  <property fmtid="{D5CDD505-2E9C-101B-9397-08002B2CF9AE}" pid="33" name="MSIP_Label_3e575051-ae9c-4f9b-beed-77532f7cfdad_Tag">
    <vt:lpwstr>50, 0, 1, 1</vt:lpwstr>
  </property>
</Properties>
</file>